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1" r:id="rId5"/>
    <p:sldId id="280" r:id="rId6"/>
    <p:sldId id="281" r:id="rId7"/>
    <p:sldId id="269" r:id="rId8"/>
    <p:sldId id="263" r:id="rId9"/>
    <p:sldId id="266" r:id="rId10"/>
    <p:sldId id="270" r:id="rId11"/>
    <p:sldId id="264" r:id="rId12"/>
    <p:sldId id="267" r:id="rId13"/>
    <p:sldId id="268" r:id="rId14"/>
    <p:sldId id="265" r:id="rId15"/>
    <p:sldId id="28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4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0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E7DFE-BE81-4B28-8D68-F80496B2470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254C5-AD08-4D1F-82D3-8284C74BD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37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12/5/2018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12/5/2018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12/5/2018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12/5/2018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12/5/2018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12/5/2018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E6B8-8786-47E8-B01F-A90E8B727B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C</a:t>
            </a:r>
            <a:r>
              <a:rPr lang="en-US" dirty="0">
                <a:solidFill>
                  <a:srgbClr val="FFC000"/>
                </a:solidFill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cs typeface="Times New Roman" panose="02020603050405020304" pitchFamily="18" charset="0"/>
              </a:rPr>
              <a:t>d</a:t>
            </a:r>
            <a:r>
              <a:rPr lang="en-US" dirty="0">
                <a:solidFill>
                  <a:srgbClr val="7030A0"/>
                </a:solidFill>
                <a:cs typeface="Times New Roman" panose="02020603050405020304" pitchFamily="18" charset="0"/>
              </a:rPr>
              <a:t>y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br>
              <a:rPr lang="en-US" dirty="0">
                <a:cs typeface="Times New Roman" panose="02020603050405020304" pitchFamily="18" charset="0"/>
              </a:rPr>
            </a:br>
            <a:r>
              <a:rPr lang="en-US" dirty="0">
                <a:cs typeface="Times New Roman" panose="02020603050405020304" pitchFamily="18" charset="0"/>
              </a:rPr>
              <a:t>24 bits RISC-V style CPU</a:t>
            </a:r>
            <a:br>
              <a:rPr lang="en-US" dirty="0">
                <a:cs typeface="Times New Roman" panose="02020603050405020304" pitchFamily="18" charset="0"/>
              </a:rPr>
            </a:br>
            <a:r>
              <a:rPr lang="en-US" sz="4800" dirty="0">
                <a:solidFill>
                  <a:schemeClr val="accent2"/>
                </a:solidFill>
                <a:cs typeface="Times New Roman" panose="02020603050405020304" pitchFamily="18" charset="0"/>
              </a:rPr>
              <a:t>Part 2: Arithmetic Logic Unit</a:t>
            </a:r>
            <a:endParaRPr lang="en-US" sz="4800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68CE-5717-4527-A1DF-FDF16DB2E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b="1" dirty="0"/>
              <a:t>Zhiwei Luo &amp; Qingruo Si</a:t>
            </a:r>
          </a:p>
          <a:p>
            <a:pPr algn="ctr"/>
            <a:r>
              <a:rPr lang="en-US" sz="2000" dirty="0"/>
              <a:t>2018.12.05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02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45800" cy="990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07" y="933824"/>
            <a:ext cx="2840318" cy="49730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65625" y="590690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06" y="962212"/>
            <a:ext cx="3937000" cy="49730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4984" y="594463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456" y="962212"/>
            <a:ext cx="4199966" cy="49730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03549" y="590690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Walltree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26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0637" y="2602583"/>
            <a:ext cx="408790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Layout after adding clock tree</a:t>
            </a:r>
          </a:p>
        </p:txBody>
      </p:sp>
      <p:sp>
        <p:nvSpPr>
          <p:cNvPr id="6" name="Rectangle 5"/>
          <p:cNvSpPr/>
          <p:nvPr/>
        </p:nvSpPr>
        <p:spPr>
          <a:xfrm>
            <a:off x="649708" y="326322"/>
            <a:ext cx="42897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  <a:latin typeface="+mj-lt"/>
              </a:rPr>
              <a:t>Place and Route</a:t>
            </a:r>
            <a:endParaRPr lang="en-US" sz="4800" dirty="0"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97541" y="1075569"/>
            <a:ext cx="11013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847" y="1157319"/>
            <a:ext cx="55372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30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94044" y="1771489"/>
            <a:ext cx="2788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Layout after Routing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0" y="302932"/>
            <a:ext cx="10807700" cy="927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002" y="1132541"/>
            <a:ext cx="5332879" cy="5166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80" y="2828399"/>
            <a:ext cx="4713567" cy="21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0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2317" y="2971350"/>
            <a:ext cx="291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Timing delay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262591"/>
            <a:ext cx="10807700" cy="927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090" y="1189691"/>
            <a:ext cx="6655921" cy="51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11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23663" y="1559360"/>
            <a:ext cx="2622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Area   </a:t>
            </a:r>
            <a:r>
              <a:rPr lang="en-US" sz="2000" b="1" dirty="0">
                <a:solidFill>
                  <a:srgbClr val="FF0000"/>
                </a:solidFill>
              </a:rPr>
              <a:t>7610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79939" y="1870855"/>
            <a:ext cx="28777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914400">
              <a:buFont typeface="Arial" charset="0"/>
              <a:buChar char="•"/>
              <a:defRPr/>
            </a:pPr>
            <a:r>
              <a:rPr lang="en-US" dirty="0">
                <a:solidFill>
                  <a:schemeClr val="accent2"/>
                </a:solidFill>
              </a:rPr>
              <a:t>Timing </a:t>
            </a:r>
            <a:r>
              <a:rPr lang="en-US" sz="2000" b="1" dirty="0">
                <a:solidFill>
                  <a:srgbClr val="FF0000"/>
                </a:solidFill>
              </a:rPr>
              <a:t>2580 </a:t>
            </a:r>
            <a:r>
              <a:rPr lang="en-US" sz="2000" b="1" dirty="0" err="1">
                <a:solidFill>
                  <a:srgbClr val="FF0000"/>
                </a:solidFill>
              </a:rPr>
              <a:t>ps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1770" y="436201"/>
            <a:ext cx="51948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  <a:latin typeface="+mj-lt"/>
              </a:rPr>
              <a:t>Size &amp; Power Report</a:t>
            </a:r>
            <a:endParaRPr lang="en-US" sz="4800" dirty="0">
              <a:latin typeface="+mj-l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80019" y="1253555"/>
            <a:ext cx="11013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923663" y="3890648"/>
            <a:ext cx="3554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914400">
              <a:buFont typeface="Arial" charset="0"/>
              <a:buChar char="•"/>
              <a:defRPr/>
            </a:pPr>
            <a:r>
              <a:rPr lang="en-US" dirty="0">
                <a:solidFill>
                  <a:schemeClr val="accent2"/>
                </a:solidFill>
              </a:rPr>
              <a:t>Power </a:t>
            </a:r>
            <a:r>
              <a:rPr lang="en-US" sz="2000" b="1" dirty="0">
                <a:solidFill>
                  <a:srgbClr val="FF0000"/>
                </a:solidFill>
              </a:rPr>
              <a:t>996,934.735 </a:t>
            </a:r>
            <a:r>
              <a:rPr lang="en-US" sz="2000" b="1" dirty="0" err="1">
                <a:solidFill>
                  <a:srgbClr val="FF0000"/>
                </a:solidFill>
              </a:rPr>
              <a:t>nW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70" y="2081594"/>
            <a:ext cx="3955275" cy="12868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69" y="4470400"/>
            <a:ext cx="3955275" cy="15893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768" y="2500215"/>
            <a:ext cx="5116767" cy="318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2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06471" y="2326341"/>
            <a:ext cx="76782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/>
                </a:solidFill>
              </a:rPr>
              <a:t>Question?</a:t>
            </a:r>
          </a:p>
          <a:p>
            <a:endParaRPr lang="en-US" sz="4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442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4CD7B-B8A7-4F67-82F6-B6E9B6E2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Systematic Overview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29398D3-2521-442A-8322-E0825C5EC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8031" y="1687133"/>
            <a:ext cx="6861725" cy="4295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C84D7C-B556-4AA8-AEC2-180D1CCE8F38}"/>
              </a:ext>
            </a:extLst>
          </p:cNvPr>
          <p:cNvSpPr txBox="1"/>
          <p:nvPr/>
        </p:nvSpPr>
        <p:spPr>
          <a:xfrm>
            <a:off x="3420414" y="5982465"/>
            <a:ext cx="535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1. Systematic overview diagram of candy CPU</a:t>
            </a:r>
          </a:p>
        </p:txBody>
      </p:sp>
    </p:spTree>
    <p:extLst>
      <p:ext uri="{BB962C8B-B14F-4D97-AF65-F5344CB8AC3E}">
        <p14:creationId xmlns:p14="http://schemas.microsoft.com/office/powerpoint/2010/main" val="40193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4CD7B-B8A7-4F67-82F6-B6E9B6E2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8921"/>
            <a:ext cx="10058400" cy="71992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ALU Functions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42BE83A-2A65-40B5-9DC6-E056D6724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311250"/>
              </p:ext>
            </p:extLst>
          </p:nvPr>
        </p:nvGraphicFramePr>
        <p:xfrm>
          <a:off x="2225360" y="1288850"/>
          <a:ext cx="6937955" cy="491975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387591">
                  <a:extLst>
                    <a:ext uri="{9D8B030D-6E8A-4147-A177-3AD203B41FA5}">
                      <a16:colId xmlns:a16="http://schemas.microsoft.com/office/drawing/2014/main" val="2874675840"/>
                    </a:ext>
                  </a:extLst>
                </a:gridCol>
                <a:gridCol w="1387591">
                  <a:extLst>
                    <a:ext uri="{9D8B030D-6E8A-4147-A177-3AD203B41FA5}">
                      <a16:colId xmlns:a16="http://schemas.microsoft.com/office/drawing/2014/main" val="4064749698"/>
                    </a:ext>
                  </a:extLst>
                </a:gridCol>
                <a:gridCol w="1387591">
                  <a:extLst>
                    <a:ext uri="{9D8B030D-6E8A-4147-A177-3AD203B41FA5}">
                      <a16:colId xmlns:a16="http://schemas.microsoft.com/office/drawing/2014/main" val="1658006100"/>
                    </a:ext>
                  </a:extLst>
                </a:gridCol>
                <a:gridCol w="1387591">
                  <a:extLst>
                    <a:ext uri="{9D8B030D-6E8A-4147-A177-3AD203B41FA5}">
                      <a16:colId xmlns:a16="http://schemas.microsoft.com/office/drawing/2014/main" val="752715256"/>
                    </a:ext>
                  </a:extLst>
                </a:gridCol>
                <a:gridCol w="1387591">
                  <a:extLst>
                    <a:ext uri="{9D8B030D-6E8A-4147-A177-3AD203B41FA5}">
                      <a16:colId xmlns:a16="http://schemas.microsoft.com/office/drawing/2014/main" val="2288726803"/>
                    </a:ext>
                  </a:extLst>
                </a:gridCol>
              </a:tblGrid>
              <a:tr h="1029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Inst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Function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type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</a:rPr>
                        <a:t>TypeCode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Opcode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1297419471"/>
                  </a:ext>
                </a:extLst>
              </a:tr>
              <a:tr h="1029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Add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203380625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addi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Add immediate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1300245015"/>
                  </a:ext>
                </a:extLst>
              </a:tr>
              <a:tr h="1029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Sub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000001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3954503283"/>
                  </a:ext>
                </a:extLst>
              </a:tr>
              <a:tr h="1029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mul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Mul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000010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4157121634"/>
                  </a:ext>
                </a:extLst>
              </a:tr>
              <a:tr h="1029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div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Div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000011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3263957497"/>
                  </a:ext>
                </a:extLst>
              </a:tr>
              <a:tr h="1929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divu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Div</a:t>
                      </a:r>
                      <a:r>
                        <a:rPr lang="en-US" sz="1100" u="none" strike="noStrike" dirty="0">
                          <a:effectLst/>
                        </a:rPr>
                        <a:t> unsigned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000100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3740128123"/>
                  </a:ext>
                </a:extLst>
              </a:tr>
              <a:tr h="1029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2280283083"/>
                  </a:ext>
                </a:extLst>
              </a:tr>
              <a:tr h="1929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remu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Rem unsigned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000110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3754743865"/>
                  </a:ext>
                </a:extLst>
              </a:tr>
              <a:tr h="1029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1057568620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andi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 immediate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606247010"/>
                  </a:ext>
                </a:extLst>
              </a:tr>
              <a:tr h="1029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001001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3468468711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ori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Or immediate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1981803641"/>
                  </a:ext>
                </a:extLst>
              </a:tr>
              <a:tr h="1029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001010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2799881258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xori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Xor</a:t>
                      </a:r>
                      <a:r>
                        <a:rPr lang="en-US" sz="1100" u="none" strike="noStrike" dirty="0">
                          <a:effectLst/>
                        </a:rPr>
                        <a:t> immediate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2485089363"/>
                  </a:ext>
                </a:extLst>
              </a:tr>
              <a:tr h="1029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Shift left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010000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4125736325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slli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Shift left immediate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1645356869"/>
                  </a:ext>
                </a:extLst>
              </a:tr>
              <a:tr h="1929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sra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Shift right arithmetic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010001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1582041781"/>
                  </a:ext>
                </a:extLst>
              </a:tr>
              <a:tr h="3816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srai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Shift right arithmetic immediate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2982494153"/>
                  </a:ext>
                </a:extLst>
              </a:tr>
              <a:tr h="1029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srl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Shift right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010010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4155536731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srli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Shift right immediate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2972294610"/>
                  </a:ext>
                </a:extLst>
              </a:tr>
              <a:tr h="1029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NEG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negative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3151959586"/>
                  </a:ext>
                </a:extLst>
              </a:tr>
              <a:tr h="1029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not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110000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9" marR="4289" marT="4289" marB="0" anchor="ctr"/>
                </a:tc>
                <a:extLst>
                  <a:ext uri="{0D108BD9-81ED-4DB2-BD59-A6C34878D82A}">
                    <a16:rowId xmlns:a16="http://schemas.microsoft.com/office/drawing/2014/main" val="405941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127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4CD7B-B8A7-4F67-82F6-B6E9B6E2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24-bit Carry-select Adder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8F27C-B57F-4B94-A70E-7E26826B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483631"/>
            <a:ext cx="4973821" cy="1795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92C52E-A544-4247-B274-122521E55CF2}"/>
              </a:ext>
            </a:extLst>
          </p:cNvPr>
          <p:cNvSpPr txBox="1"/>
          <p:nvPr/>
        </p:nvSpPr>
        <p:spPr>
          <a:xfrm>
            <a:off x="2049674" y="4461286"/>
            <a:ext cx="287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2. 4-bit carry select adder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E3D7E-AD7E-4E6C-B8DD-07200E525223}"/>
              </a:ext>
            </a:extLst>
          </p:cNvPr>
          <p:cNvSpPr txBox="1"/>
          <p:nvPr/>
        </p:nvSpPr>
        <p:spPr>
          <a:xfrm>
            <a:off x="6729211" y="2620851"/>
            <a:ext cx="4031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24-bit add:</a:t>
            </a:r>
          </a:p>
          <a:p>
            <a:r>
              <a:rPr lang="en-US" dirty="0"/>
              <a:t>	RD = RS1 + RS2</a:t>
            </a:r>
          </a:p>
          <a:p>
            <a:r>
              <a:rPr lang="en-US" dirty="0"/>
              <a:t>	-- Using 24 Full adder</a:t>
            </a:r>
          </a:p>
          <a:p>
            <a:r>
              <a:rPr lang="en-US" dirty="0"/>
              <a:t>24-bit sub:</a:t>
            </a:r>
          </a:p>
          <a:p>
            <a:r>
              <a:rPr lang="en-US" dirty="0"/>
              <a:t>	RD = RS1 + (~R2 + 1)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B8F3E3-4136-4F4C-9825-6D59D337868C}"/>
              </a:ext>
            </a:extLst>
          </p:cNvPr>
          <p:cNvSpPr txBox="1"/>
          <p:nvPr/>
        </p:nvSpPr>
        <p:spPr>
          <a:xfrm>
            <a:off x="105607" y="6516604"/>
            <a:ext cx="11050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cite: http://www.eng.ucy.ac.cy/theocharides/Courses/ECE210/Mulitpliers_Dividers_supp4.pdf</a:t>
            </a:r>
          </a:p>
        </p:txBody>
      </p:sp>
    </p:spTree>
    <p:extLst>
      <p:ext uri="{BB962C8B-B14F-4D97-AF65-F5344CB8AC3E}">
        <p14:creationId xmlns:p14="http://schemas.microsoft.com/office/powerpoint/2010/main" val="1874772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4CD7B-B8A7-4F67-82F6-B6E9B6E2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70" y="122349"/>
            <a:ext cx="10058400" cy="83583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24-bit Wallace Tree Multiplier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F3B7C-FFA5-41E0-99BF-906B6A094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10251" y="-54750"/>
            <a:ext cx="5027053" cy="7177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D7C36E-114B-4058-8A38-F28860B7A895}"/>
              </a:ext>
            </a:extLst>
          </p:cNvPr>
          <p:cNvSpPr txBox="1"/>
          <p:nvPr/>
        </p:nvSpPr>
        <p:spPr>
          <a:xfrm>
            <a:off x="103030" y="6489430"/>
            <a:ext cx="11050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cite: http://www.eng.ucy.ac.cy/theocharides/Courses/ECE210/Mulitpliers_Dividers_supp4.pdf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DE435C-CE3C-4C2A-8A91-8C65CB97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548" y="56538"/>
            <a:ext cx="3067282" cy="3762213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6033A8E-5F5E-48CE-9970-9A69E3B08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289522"/>
              </p:ext>
            </p:extLst>
          </p:nvPr>
        </p:nvGraphicFramePr>
        <p:xfrm>
          <a:off x="8410980" y="3818751"/>
          <a:ext cx="2382590" cy="2169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9497">
                  <a:extLst>
                    <a:ext uri="{9D8B030D-6E8A-4147-A177-3AD203B41FA5}">
                      <a16:colId xmlns:a16="http://schemas.microsoft.com/office/drawing/2014/main" val="260668182"/>
                    </a:ext>
                  </a:extLst>
                </a:gridCol>
                <a:gridCol w="873093">
                  <a:extLst>
                    <a:ext uri="{9D8B030D-6E8A-4147-A177-3AD203B41FA5}">
                      <a16:colId xmlns:a16="http://schemas.microsoft.com/office/drawing/2014/main" val="2400784626"/>
                    </a:ext>
                  </a:extLst>
                </a:gridCol>
              </a:tblGrid>
              <a:tr h="2332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 bit CSA</a:t>
                      </a:r>
                    </a:p>
                  </a:txBody>
                  <a:tcPr marL="57832" marR="57832" marT="28916" marB="289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 marL="57832" marR="57832" marT="28916" marB="28916"/>
                </a:tc>
                <a:extLst>
                  <a:ext uri="{0D108BD9-81ED-4DB2-BD59-A6C34878D82A}">
                    <a16:rowId xmlns:a16="http://schemas.microsoft.com/office/drawing/2014/main" val="1062070888"/>
                  </a:ext>
                </a:extLst>
              </a:tr>
              <a:tr h="2345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29-bit CSA</a:t>
                      </a:r>
                    </a:p>
                  </a:txBody>
                  <a:tcPr marL="57832" marR="57832" marT="28916" marB="289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57832" marR="57832" marT="28916" marB="28916"/>
                </a:tc>
                <a:extLst>
                  <a:ext uri="{0D108BD9-81ED-4DB2-BD59-A6C34878D82A}">
                    <a16:rowId xmlns:a16="http://schemas.microsoft.com/office/drawing/2014/main" val="906540375"/>
                  </a:ext>
                </a:extLst>
              </a:tr>
              <a:tr h="2345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34-bit CSA</a:t>
                      </a:r>
                    </a:p>
                  </a:txBody>
                  <a:tcPr marL="57832" marR="57832" marT="28916" marB="289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57832" marR="57832" marT="28916" marB="28916"/>
                </a:tc>
                <a:extLst>
                  <a:ext uri="{0D108BD9-81ED-4DB2-BD59-A6C34878D82A}">
                    <a16:rowId xmlns:a16="http://schemas.microsoft.com/office/drawing/2014/main" val="1172762562"/>
                  </a:ext>
                </a:extLst>
              </a:tr>
              <a:tr h="2345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39-bit CSA</a:t>
                      </a:r>
                    </a:p>
                  </a:txBody>
                  <a:tcPr marL="57832" marR="57832" marT="28916" marB="289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57832" marR="57832" marT="28916" marB="28916"/>
                </a:tc>
                <a:extLst>
                  <a:ext uri="{0D108BD9-81ED-4DB2-BD59-A6C34878D82A}">
                    <a16:rowId xmlns:a16="http://schemas.microsoft.com/office/drawing/2014/main" val="2676235422"/>
                  </a:ext>
                </a:extLst>
              </a:tr>
              <a:tr h="2345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42-bit CSA</a:t>
                      </a:r>
                    </a:p>
                  </a:txBody>
                  <a:tcPr marL="57832" marR="57832" marT="28916" marB="289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57832" marR="57832" marT="28916" marB="28916"/>
                </a:tc>
                <a:extLst>
                  <a:ext uri="{0D108BD9-81ED-4DB2-BD59-A6C34878D82A}">
                    <a16:rowId xmlns:a16="http://schemas.microsoft.com/office/drawing/2014/main" val="1311799442"/>
                  </a:ext>
                </a:extLst>
              </a:tr>
              <a:tr h="2345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48-bit CSA</a:t>
                      </a:r>
                    </a:p>
                  </a:txBody>
                  <a:tcPr marL="57832" marR="57832" marT="28916" marB="289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57832" marR="57832" marT="28916" marB="28916"/>
                </a:tc>
                <a:extLst>
                  <a:ext uri="{0D108BD9-81ED-4DB2-BD59-A6C34878D82A}">
                    <a16:rowId xmlns:a16="http://schemas.microsoft.com/office/drawing/2014/main" val="2876806584"/>
                  </a:ext>
                </a:extLst>
              </a:tr>
              <a:tr h="2345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55-bit CSA</a:t>
                      </a:r>
                    </a:p>
                  </a:txBody>
                  <a:tcPr marL="57832" marR="57832" marT="28916" marB="289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57832" marR="57832" marT="28916" marB="28916"/>
                </a:tc>
                <a:extLst>
                  <a:ext uri="{0D108BD9-81ED-4DB2-BD59-A6C34878D82A}">
                    <a16:rowId xmlns:a16="http://schemas.microsoft.com/office/drawing/2014/main" val="1083187328"/>
                  </a:ext>
                </a:extLst>
              </a:tr>
              <a:tr h="2345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56-bit CSA</a:t>
                      </a:r>
                    </a:p>
                  </a:txBody>
                  <a:tcPr marL="57832" marR="57832" marT="28916" marB="289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57832" marR="57832" marT="28916" marB="28916"/>
                </a:tc>
                <a:extLst>
                  <a:ext uri="{0D108BD9-81ED-4DB2-BD59-A6C34878D82A}">
                    <a16:rowId xmlns:a16="http://schemas.microsoft.com/office/drawing/2014/main" val="1333438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441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4CD7B-B8A7-4F67-82F6-B6E9B6E2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24-bit Divider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C6756-61FD-4C81-A178-70045D34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740" y="2109063"/>
            <a:ext cx="7532799" cy="363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64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491100" y="740715"/>
            <a:ext cx="11013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99FB0E9-D351-4B9F-94E1-90BCC004DBAC}"/>
              </a:ext>
            </a:extLst>
          </p:cNvPr>
          <p:cNvSpPr txBox="1">
            <a:spLocks/>
          </p:cNvSpPr>
          <p:nvPr/>
        </p:nvSpPr>
        <p:spPr>
          <a:xfrm>
            <a:off x="491100" y="33665"/>
            <a:ext cx="10058400" cy="70705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2"/>
                </a:solidFill>
              </a:rPr>
              <a:t>ModelSim</a:t>
            </a:r>
            <a:r>
              <a:rPr lang="en-US" dirty="0">
                <a:solidFill>
                  <a:schemeClr val="accent2"/>
                </a:solidFill>
              </a:rPr>
              <a:t> Simulation Result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459A06A-CB90-4BE6-AD36-ED126477D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4448"/>
          <a:stretch/>
        </p:blipFill>
        <p:spPr>
          <a:xfrm>
            <a:off x="214204" y="740715"/>
            <a:ext cx="11544205" cy="122486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0170D34-3109-4964-B271-4776FA4585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3493" b="22206"/>
          <a:stretch/>
        </p:blipFill>
        <p:spPr>
          <a:xfrm>
            <a:off x="214204" y="5158101"/>
            <a:ext cx="7762875" cy="1378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2ABCF9-D11C-46A1-B4A0-A2EC53A8C8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9046"/>
          <a:stretch/>
        </p:blipFill>
        <p:spPr>
          <a:xfrm>
            <a:off x="8103311" y="3449882"/>
            <a:ext cx="1485009" cy="30862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AEABE4-AD5C-4D13-8125-5D1011203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36" y="3436249"/>
            <a:ext cx="7524835" cy="16619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5E279B-5224-458C-9A1A-3E9A856A8AA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3386"/>
          <a:stretch/>
        </p:blipFill>
        <p:spPr>
          <a:xfrm>
            <a:off x="6413012" y="2121799"/>
            <a:ext cx="5516895" cy="13144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375FBD1-7F3F-4D76-BE11-3B784BDAD95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7287" r="41550" b="33324"/>
          <a:stretch/>
        </p:blipFill>
        <p:spPr>
          <a:xfrm>
            <a:off x="214204" y="2121799"/>
            <a:ext cx="6341142" cy="1307201"/>
          </a:xfrm>
          <a:prstGeom prst="rect">
            <a:avLst/>
          </a:prstGeom>
        </p:spPr>
      </p:pic>
      <p:pic>
        <p:nvPicPr>
          <p:cNvPr id="6148" name="Picture 4" descr="https://attachment.outlook.office.net/owa/zwluo@jhu.edu/service.svc/s/GetFileAttachment?id=AAMkAGJhMDZmMDk5LTRlZGItNGMwNy1iNjJlLTEzYmM0MWEwNDU4MgBGAAAAAADJNYzhQmqpSqbnT8Bv4d6bBwBulDTBqoC%2BTrCaFgd7gqcqAAAAAAEMAABulDTBqoC%2BTrCaFgd7gqcqAACPzh5kAAABEgAQADLYjj7vc3FIgbFgKCha3%2F4%3D&amp;X-OWA-CANARY=7ru3XuNtR0ybkG7SlCAFQ8BmoQryWtYY7T9A1ilxtU0U1xFNSou9FeBQSU7MQv15sSXyzHCI5sc.&amp;token=eyJhbGciOiJSUzI1NiIsImtpZCI6IjA2MDBGOUY2NzQ2MjA3MzdFNzM0MDRFMjg3QzQ1QTgxOENCN0NFQjgiLCJ4NXQiOiJCZ0Q1OW5SaUJ6Zm5OQVRpaDhSYWdZeTN6cmciLCJ0eXAiOiJKV1QifQ.eyJ2ZXIiOiJFeGNoYW5nZS5DYWxsYmFjay5WMSIsImFwcGN0eHNlbmRlciI6Ik93YURvd25sb2FkQDlmYTRmNDM4LWIxZTYtNDczYi04MDNmLTg2ZjhhZWRmMGRlYyIsImFwcGN0eCI6IntcIm1zZXhjaHByb3RcIjpcIm93YVwiLFwicHJpbWFyeXNpZFwiOlwiUy0xLTUtMjEtMzk3MDQ2NzEyNi0yNTgyNjE0ODY1LTEyMzUyODQ3NDgtNDg3OTAxMTJcIixcInB1aWRcIjpcIjExNTM4MzYyOTY4NDMwNjM0NTNcIixcIm9pZFwiOlwiZDZkNWU2YjYtMDAyNy00YWI2LTkwMDUtZDYyNTg1MTcxNWU1XCIsXCJzY29wZVwiOlwiT3dhRG93bmxvYWRcIn0iLCJuYmYiOjE1NDQwNDI0OTAsImV4cCI6MTU0NDA0MzA5MCwiaXNzIjoiMDAwMDAwMDItMDAwMC0wZmYxLWNlMDAtMDAwMDAwMDAwMDAwQDlmYTRmNDM4LWIxZTYtNDczYi04MDNmLTg2ZjhhZWRmMGRlYyIsImF1ZCI6IjAwMDAwMDAyLTAwMDAtMGZmMS1jZTAwLTAwMDAwMDAwMDAwMC9hdHRhY2htZW50Lm91dGxvb2sub2ZmaWNlLm5ldEA5ZmE0ZjQzOC1iMWU2LTQ3M2ItODAzZi04NmY4YWVkZjBkZWMifQ.MyNixkV5l8y_G-REKvywJAsdivPblAuwNv0_bxbSP3ulPVBNesapf_iUfI-lY_G1QmHqFonifK_8tt-WSdUroE5Nj5oCCuFJWTp8E0SNmOh0DPKQ8ep3KydAk-HYMdPJ5tpyfuKoPNNcuZCCsmqNkqzOHbivTytvTn9K1r-yZ0fKrZ32fs7dh28tZ8aMuCP1o2UxeA9FVpEFlO3A_ZllQnBy-IZjFcW9FLTzMggN1MjY0pBb0otnqTHlvnF43d9Rynd6ujsJ3kkcRKm0hKW9hGzjK38GQUtzcBSxMyw_F5pGq5SB-iZQ6cq7Rcj28NsyTgwNnfmOwCEFjGbgMTDSbg&amp;owa=outlook.office.com&amp;isImagePreview=True">
            <a:extLst>
              <a:ext uri="{FF2B5EF4-FFF2-40B4-BE49-F238E27FC236}">
                <a16:creationId xmlns:a16="http://schemas.microsoft.com/office/drawing/2014/main" id="{13159214-7FC4-41DB-9411-AEAEF0242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" r="37174" b="10852"/>
          <a:stretch/>
        </p:blipFill>
        <p:spPr bwMode="auto">
          <a:xfrm>
            <a:off x="9798584" y="3449882"/>
            <a:ext cx="1691325" cy="145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532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4CD7B-B8A7-4F67-82F6-B6E9B6E2B6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8212" y="-627393"/>
            <a:ext cx="10058400" cy="145097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CC90B-E41E-4649-A859-80C8340A1FF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541" y="1214251"/>
            <a:ext cx="10058400" cy="40227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b="1" dirty="0"/>
              <a:t>                Top ALU Module 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97540" y="823582"/>
            <a:ext cx="11013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178" y="192528"/>
            <a:ext cx="5019040" cy="658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44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45800" cy="990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77" y="860732"/>
            <a:ext cx="2496015" cy="51365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4732" y="6015180"/>
            <a:ext cx="208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Schematic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427" y="892673"/>
            <a:ext cx="3194192" cy="27755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9116" y="2199964"/>
            <a:ext cx="238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079" y="898511"/>
            <a:ext cx="3380224" cy="27755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845800" y="2187399"/>
            <a:ext cx="238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 right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3427" y="3714389"/>
            <a:ext cx="3194192" cy="26595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77619" y="4859481"/>
            <a:ext cx="238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 left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1526" y="3714389"/>
            <a:ext cx="3443124" cy="265951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850208" y="4859481"/>
            <a:ext cx="2380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Logic </a:t>
            </a:r>
          </a:p>
          <a:p>
            <a:r>
              <a:rPr lang="en-US" dirty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3158595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420</TotalTime>
  <Words>298</Words>
  <Application>Microsoft Office PowerPoint</Application>
  <PresentationFormat>Widescreen</PresentationFormat>
  <Paragraphs>172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Retrospect</vt:lpstr>
      <vt:lpstr>Candy  24 bits RISC-V style CPU Part 2: Arithmetic Logic Unit</vt:lpstr>
      <vt:lpstr>Systematic Overview</vt:lpstr>
      <vt:lpstr>ALU Functions</vt:lpstr>
      <vt:lpstr>24-bit Carry-select Adder </vt:lpstr>
      <vt:lpstr>24-bit Wallace Tree Multiplier</vt:lpstr>
      <vt:lpstr>24-bit Divider</vt:lpstr>
      <vt:lpstr>PowerPoint Presentation</vt:lpstr>
      <vt:lpstr>Synthesis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Candy  24 bit RISC-V style CPU</dc:title>
  <dc:creator>Luo Cathy</dc:creator>
  <cp:lastModifiedBy>Cathy Luo</cp:lastModifiedBy>
  <cp:revision>38</cp:revision>
  <dcterms:created xsi:type="dcterms:W3CDTF">2018-11-27T22:26:17Z</dcterms:created>
  <dcterms:modified xsi:type="dcterms:W3CDTF">2018-12-05T20:45:46Z</dcterms:modified>
</cp:coreProperties>
</file>